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4" r:id="rId5"/>
    <p:sldId id="258" r:id="rId6"/>
    <p:sldId id="259" r:id="rId7"/>
    <p:sldId id="271" r:id="rId8"/>
    <p:sldId id="265" r:id="rId9"/>
    <p:sldId id="266" r:id="rId10"/>
    <p:sldId id="260" r:id="rId11"/>
    <p:sldId id="262" r:id="rId12"/>
    <p:sldId id="263"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595"/>
  </p:normalViewPr>
  <p:slideViewPr>
    <p:cSldViewPr showGuides="1">
      <p:cViewPr varScale="1">
        <p:scale>
          <a:sx n="83" d="100"/>
          <a:sy n="83" d="100"/>
        </p:scale>
        <p:origin x="10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4000" b="1" dirty="0">
                <a:latin typeface="Times New Roman" panose="02020603050405020304" pitchFamily="18" charset="0"/>
                <a:cs typeface="Times New Roman" panose="02020603050405020304" pitchFamily="18" charset="0"/>
              </a:rPr>
              <a:t>Down Syndrome(</a:t>
            </a:r>
            <a:r>
              <a:rPr lang="en-US" sz="4000" b="1" dirty="0"/>
              <a:t>DS)</a:t>
            </a:r>
            <a:endParaRPr lang="en-US" sz="4000" b="1" dirty="0">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228600" y="4191000"/>
            <a:ext cx="6400800" cy="1752600"/>
          </a:xfrm>
        </p:spPr>
        <p:txBody>
          <a:bodyPr>
            <a:normAutofit fontScale="70000"/>
          </a:bodyPr>
          <a:lstStyle/>
          <a:p>
            <a:pPr marL="0" lvl="0" indent="0" algn="ctr">
              <a:buNone/>
            </a:pPr>
            <a:r>
              <a:rPr lang="en-US" dirty="0">
                <a:solidFill>
                  <a:schemeClr val="tx1"/>
                </a:solidFill>
              </a:rPr>
              <a:t>                           </a:t>
            </a:r>
            <a:r>
              <a:rPr lang="en-US" dirty="0">
                <a:solidFill>
                  <a:schemeClr val="tx1"/>
                </a:solidFill>
                <a:sym typeface="+mn-ea"/>
              </a:rPr>
              <a:t>Dr. Nawaj Pathan</a:t>
            </a:r>
            <a:endParaRPr lang="en-US" dirty="0">
              <a:solidFill>
                <a:schemeClr val="tx1"/>
              </a:solidFill>
            </a:endParaRPr>
          </a:p>
          <a:p>
            <a:pPr marL="0" lvl="0" indent="0" algn="ctr">
              <a:buNone/>
            </a:pPr>
            <a:r>
              <a:rPr lang="en-US" dirty="0">
                <a:solidFill>
                  <a:schemeClr val="tx1"/>
                </a:solidFill>
                <a:sym typeface="+mn-ea"/>
              </a:rPr>
              <a:t>		Dept of Neurophysiotherapy</a:t>
            </a:r>
            <a:endParaRPr lang="en-US" dirty="0">
              <a:solidFill>
                <a:schemeClr val="tx1"/>
              </a:solidFill>
            </a:endParaRPr>
          </a:p>
          <a:p>
            <a:pPr marL="0" lvl="0" indent="0" algn="ctr">
              <a:buNone/>
            </a:pPr>
            <a:r>
              <a:rPr lang="en-US" dirty="0">
                <a:solidFill>
                  <a:schemeClr val="tx1"/>
                </a:solidFill>
                <a:sym typeface="+mn-ea"/>
              </a:rPr>
              <a:t>                             MGM Institute of Physiotherapy</a:t>
            </a:r>
            <a:endParaRPr lang="en-US" dirty="0">
              <a:solidFill>
                <a:schemeClr val="tx1"/>
              </a:solidFill>
            </a:endParaRPr>
          </a:p>
          <a:p>
            <a:pPr marL="0" lvl="0" indent="0" algn="ctr">
              <a:buNone/>
            </a:pPr>
            <a:r>
              <a:rPr lang="en-US" dirty="0">
                <a:solidFill>
                  <a:schemeClr val="tx1"/>
                </a:solidFill>
                <a:sym typeface="+mn-ea"/>
              </a:rPr>
              <a:t>                              Chh. Sambhajinagar</a:t>
            </a:r>
            <a:endParaRPr lang="en-US" dirty="0">
              <a:solidFill>
                <a:schemeClr val="tx1"/>
              </a:solidFill>
            </a:endParaRPr>
          </a:p>
          <a:p>
            <a:pPr lvl="0"/>
            <a:endParaRPr lang="en-US" sz="33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Other impairments are-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Sensory changes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Loss of Bladder and Bowl control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Increased loss of strength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Decreased motor skills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Visual impairments-cataract, nystagmus are common.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Other health concerns are-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Congenital Heart diseases,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Recurrent  ear infections,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Thyroid  dysfunction,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obstructive sleep apnea.</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Complications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IN" sz="2400" dirty="0">
                <a:latin typeface="Times New Roman" panose="02020603050405020304" pitchFamily="18" charset="0"/>
                <a:cs typeface="Times New Roman" panose="02020603050405020304" pitchFamily="18" charset="0"/>
              </a:rPr>
              <a:t>Individuals with Down syndrome have a higher risk for many conditions.</a:t>
            </a:r>
            <a:endParaRPr lang="en-I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Approximately 40 to 66% of children with DS also have congenital heart disease (Harris and Shea ;Marino and Pueschel, 1996),</a:t>
            </a:r>
            <a:r>
              <a:rPr lang="en-US" sz="2400" dirty="0"/>
              <a:t> </a:t>
            </a:r>
            <a:r>
              <a:rPr lang="en-US" sz="2400" dirty="0">
                <a:latin typeface="Times New Roman" panose="02020603050405020304" pitchFamily="18" charset="0"/>
                <a:cs typeface="Times New Roman" panose="02020603050405020304" pitchFamily="18" charset="0"/>
              </a:rPr>
              <a:t>may need to undergo major corrective surgeries  soon after birth or later in life, while minor health problems requiring no therapy.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Malignancies- hematological malignancies like leukemia are common in individuals with D.S.</a:t>
            </a:r>
            <a:endParaRPr lang="en-US"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Risk for acute lymphoblastic leukemia is at least 10 times more common in DS and for the  megakaryoblastic form of  Acute myelogenous leukemia  is at least 50 times more common in DS.  </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Others are hypothyroidism, GI complications (Hirschsprung's disease – absence of nerve cells which controls colon movements), increased risk of development of epilepsy, compression of spinal cord due to subluxation of atlanto- axial joint.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Management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Depends on particular manifestations of conditions-for instance, baby with GI complications may need to undergo major surgery to rectify the defect.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Early childhood interventions should be involved from birth itself  so as to help, co-ordinate &amp; plan effective strategies for learning and development, which comprises-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Physiotherapy-to achieve  normal developmental milestones, to improve muscle tone, prevention of orthopedic deformities.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Speech therapy</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Occupational therapy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Questions??????????</a:t>
            </a:r>
            <a:endParaRPr lang="en-US" b="1" i="1" dirty="0"/>
          </a:p>
        </p:txBody>
      </p:sp>
      <p:pic>
        <p:nvPicPr>
          <p:cNvPr id="4" name="Picture 19" descr="034"/>
          <p:cNvPicPr>
            <a:picLocks noGrp="1" noChangeAspect="1" noChangeArrowheads="1" noCrop="1"/>
          </p:cNvPicPr>
          <p:nvPr>
            <p:ph idx="1"/>
          </p:nvPr>
        </p:nvPicPr>
        <p:blipFill>
          <a:blip r:embed="rId1" cstate="print"/>
          <a:srcRect/>
          <a:stretch>
            <a:fillRect/>
          </a:stretch>
        </p:blipFill>
        <p:spPr bwMode="auto">
          <a:xfrm>
            <a:off x="3190875" y="2572544"/>
            <a:ext cx="2762250" cy="25812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dmin\Desktop\Thank-you (2).jpg"/>
          <p:cNvPicPr>
            <a:picLocks noGrp="1" noChangeAspect="1" noChangeArrowheads="1"/>
          </p:cNvPicPr>
          <p:nvPr>
            <p:ph idx="1"/>
          </p:nvPr>
        </p:nvPicPr>
        <p:blipFill>
          <a:blip r:embed="rId1" cstate="print"/>
          <a:srcRect/>
          <a:stretch>
            <a:fillRect/>
          </a:stretch>
        </p:blipFill>
        <p:spPr bwMode="auto">
          <a:xfrm>
            <a:off x="1174526" y="1600200"/>
            <a:ext cx="6794947"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IN" sz="2400" dirty="0">
                <a:latin typeface="Times New Roman" panose="02020603050405020304" pitchFamily="18" charset="0"/>
                <a:cs typeface="Times New Roman" panose="02020603050405020304" pitchFamily="18" charset="0"/>
              </a:rPr>
              <a:t>It is named after John Langdon Down, the British physician who described the syndrome in 1866.</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The condition was identified as chromosome 21 trisomy by Jerome Lejejune in 1959.</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Down Syndrome(DS) is the leading chromosomal cause of mental retardation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the most frequently reported birth defect (Massimini,2000).</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DS occurs in </a:t>
            </a:r>
            <a:r>
              <a:rPr lang="en-US" sz="2400" dirty="0">
                <a:solidFill>
                  <a:srgbClr val="FF0000"/>
                </a:solidFill>
                <a:latin typeface="Times New Roman" panose="02020603050405020304" pitchFamily="18" charset="0"/>
                <a:cs typeface="Times New Roman" panose="02020603050405020304" pitchFamily="18" charset="0"/>
              </a:rPr>
              <a:t>1 in every 700 live births</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Increasing maternal and paternal age is a risk factor.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caused by a genetic imbalance resulting in the presence of an extra twenty-first chromosome, or trisomy 21, in all or most of the body's cells.</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95% of DS cases result from a failure of chromosome 21 to split completely during formation of the egg or sperm (nondisjunction).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gamete is a mature male or female germ cell (sperm or egg).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the abnormal gamete joins a normal one, the result is three copies of chromosome 21.</a:t>
            </a:r>
            <a:endParaRPr lang="en-US" sz="2400" dirty="0">
              <a:latin typeface="Times New Roman" panose="02020603050405020304" pitchFamily="18" charset="0"/>
              <a:cs typeface="Times New Roman" panose="02020603050405020304" pitchFamily="18" charset="0"/>
            </a:endParaRPr>
          </a:p>
          <a:p>
            <a:r>
              <a:rPr lang="en-US" sz="2400" dirty="0">
                <a:solidFill>
                  <a:srgbClr val="00B050"/>
                </a:solidFill>
                <a:latin typeface="Times New Roman" panose="02020603050405020304" pitchFamily="18" charset="0"/>
                <a:cs typeface="Times New Roman" panose="02020603050405020304" pitchFamily="18" charset="0"/>
              </a:rPr>
              <a:t>Down syndrome occurs in all human populations &amp; analogous effects have been found in other in species such as chimpanzees and mice. </a:t>
            </a:r>
            <a:endParaRPr lang="en-US" sz="24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Often D.S. associated with some impairment of </a:t>
            </a:r>
            <a:r>
              <a:rPr lang="en-US" sz="2400" dirty="0">
                <a:solidFill>
                  <a:srgbClr val="00B0F0"/>
                </a:solidFill>
                <a:latin typeface="Times New Roman" panose="02020603050405020304" pitchFamily="18" charset="0"/>
                <a:cs typeface="Times New Roman" panose="02020603050405020304" pitchFamily="18" charset="0"/>
              </a:rPr>
              <a:t>cognitive ability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physical growth.</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D.S. patient tend to have lower than average cognitive ability and mild- moderate disabilities.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Children with D.S. who have received family support, enrichment therapies, tutoring have been known to graduate from school &amp; college.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Very few have a severe to high degree of intellectual disabilities.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838200" y="304800"/>
            <a:ext cx="6934199" cy="58213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Clinical Features</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a:latin typeface="Times New Roman" panose="02020603050405020304" pitchFamily="18" charset="0"/>
                <a:cs typeface="Times New Roman" panose="02020603050405020304" pitchFamily="18" charset="0"/>
              </a:rPr>
              <a:t>Common physical  features of D.S. are-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macroglosia(protruding and oversized tongue).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Microgenia- abnormal small chin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Flat nasal bridge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Small oral cavity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Short neck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Almond shaped eyes caused by epicanthic fold of eyelids( formerly known as Mongoloid fold)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Joint laxity in all limbs specially in atlanto-axial joint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incidence of atlantoaxial instability (AAI) ranges from 15 to 20%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(American Academy of Pediatrics).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Shorter limbs.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Single  transverse palmar crease in one or both palms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Poor muscle tone usually hypotonicity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Larger than normal space between big toes &amp; second toes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They may have a broad head and very round face.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Language  skills shows difference between understanding and expressing  speech, may have delay speech.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Adult D.S. have short stature- the average height for men is 5 feet 1 inch(157 cm), for women 4 feet 9 inches( 144 cm)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Individuals with D.S are also at high risk of obesity as they aged.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Developmental findings include delayed development and impaired motor control.</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Feeding problems may be evident at birth and may require intervention.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Musculoskeletal manifestations may include pes planus (flatfoot).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thoracolumbar scoliosis.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Patellar and possibly atlantoaxial instability.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4429</Words>
  <Application>WPS Presentation</Application>
  <PresentationFormat>On-screen Show (4:3)</PresentationFormat>
  <Paragraphs>93</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SimSun</vt:lpstr>
      <vt:lpstr>Wingdings</vt:lpstr>
      <vt:lpstr>Times New Roman</vt:lpstr>
      <vt:lpstr>Calibri</vt:lpstr>
      <vt:lpstr>Microsoft YaHei</vt:lpstr>
      <vt:lpstr>Arial Unicode MS</vt:lpstr>
      <vt:lpstr>Office Theme</vt:lpstr>
      <vt:lpstr>Down Syndrome(DS)</vt:lpstr>
      <vt:lpstr>Introduction</vt:lpstr>
      <vt:lpstr>PowerPoint 演示文稿</vt:lpstr>
      <vt:lpstr>PowerPoint 演示文稿</vt:lpstr>
      <vt:lpstr>PowerPoint 演示文稿</vt:lpstr>
      <vt:lpstr>PowerPoint 演示文稿</vt:lpstr>
      <vt:lpstr>Clinical Features</vt:lpstr>
      <vt:lpstr>PowerPoint 演示文稿</vt:lpstr>
      <vt:lpstr>PowerPoint 演示文稿</vt:lpstr>
      <vt:lpstr>PowerPoint 演示文稿</vt:lpstr>
      <vt:lpstr>Complications </vt:lpstr>
      <vt:lpstr>PowerPoint 演示文稿</vt:lpstr>
      <vt:lpstr>Management </vt:lpstr>
      <vt:lpstr>Questions??????????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 Syndrome</dc:title>
  <dc:creator>N J</dc:creator>
  <cp:lastModifiedBy>HP</cp:lastModifiedBy>
  <cp:revision>38</cp:revision>
  <dcterms:created xsi:type="dcterms:W3CDTF">2006-08-16T00:00:00Z</dcterms:created>
  <dcterms:modified xsi:type="dcterms:W3CDTF">2024-06-20T04:26:21Z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225F978E8B164B5291F9DB665B57891C_12</vt:lpwstr>
  </property>
  <property fmtid="{D5CDD505-2E9C-101B-9397-08002B2CF9AE}" pid="3" name="KSOProductBuildVer">
    <vt:lpwstr>1033-12.2.0.17119</vt:lpwstr>
  </property>
</Properties>
</file>